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56" r:id="rId2"/>
    <p:sldId id="261" r:id="rId3"/>
    <p:sldId id="257" r:id="rId4"/>
    <p:sldId id="262" r:id="rId5"/>
    <p:sldId id="259" r:id="rId6"/>
    <p:sldId id="264" r:id="rId7"/>
    <p:sldId id="258" r:id="rId8"/>
    <p:sldId id="265" r:id="rId9"/>
  </p:sldIdLst>
  <p:sldSz cx="9144000" cy="5143500" type="screen16x9"/>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B90"/>
    <a:srgbClr val="00AACC"/>
    <a:srgbClr val="5EEC3C"/>
    <a:srgbClr val="1D3A00"/>
    <a:srgbClr val="6C1A00"/>
    <a:srgbClr val="003296"/>
    <a:srgbClr val="E39A39"/>
    <a:srgbClr val="FFC901"/>
    <a:srgbClr val="FE9202"/>
    <a:srgbClr val="FEA40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8" autoAdjust="0"/>
  </p:normalViewPr>
  <p:slideViewPr>
    <p:cSldViewPr>
      <p:cViewPr>
        <p:scale>
          <a:sx n="80" d="100"/>
          <a:sy n="80" d="100"/>
        </p:scale>
        <p:origin x="-378" y="-30"/>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707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7072"/>
          </a:xfrm>
          <a:prstGeom prst="rect">
            <a:avLst/>
          </a:prstGeom>
        </p:spPr>
        <p:txBody>
          <a:bodyPr vert="horz" lIns="93287" tIns="46644" rIns="93287" bIns="46644" rtlCol="0"/>
          <a:lstStyle>
            <a:lvl1pPr algn="r">
              <a:defRPr sz="1200"/>
            </a:lvl1pPr>
          </a:lstStyle>
          <a:p>
            <a:fld id="{730443D0-8AA5-4ECE-B11F-CCA957CC3EF1}" type="datetimeFigureOut">
              <a:rPr lang="en-US" smtClean="0"/>
              <a:pPr/>
              <a:t>6/10/2019</a:t>
            </a:fld>
            <a:endParaRPr lang="en-US"/>
          </a:p>
        </p:txBody>
      </p:sp>
      <p:sp>
        <p:nvSpPr>
          <p:cNvPr id="4" name="Slide Image Placeholder 3"/>
          <p:cNvSpPr>
            <a:spLocks noGrp="1" noRot="1" noChangeAspect="1"/>
          </p:cNvSpPr>
          <p:nvPr>
            <p:ph type="sldImg" idx="2"/>
          </p:nvPr>
        </p:nvSpPr>
        <p:spPr>
          <a:xfrm>
            <a:off x="715963" y="1163638"/>
            <a:ext cx="5584825" cy="3141662"/>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80004"/>
            <a:ext cx="5613400" cy="366545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0592" cy="46707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30"/>
            <a:ext cx="3040592" cy="467071"/>
          </a:xfrm>
          <a:prstGeom prst="rect">
            <a:avLst/>
          </a:prstGeom>
        </p:spPr>
        <p:txBody>
          <a:bodyPr vert="horz" lIns="93287" tIns="46644" rIns="93287" bIns="46644" rtlCol="0" anchor="b"/>
          <a:lstStyle>
            <a:lvl1pPr algn="r">
              <a:defRPr sz="1200"/>
            </a:lvl1pPr>
          </a:lstStyle>
          <a:p>
            <a:fld id="{DA8E1938-E26E-462B-9484-11E30E175176}" type="slidenum">
              <a:rPr lang="en-US" smtClean="0"/>
              <a:pPr/>
              <a:t>‹#›</a:t>
            </a:fld>
            <a:endParaRPr lang="en-US"/>
          </a:p>
        </p:txBody>
      </p:sp>
    </p:spTree>
    <p:extLst>
      <p:ext uri="{BB962C8B-B14F-4D97-AF65-F5344CB8AC3E}">
        <p14:creationId xmlns="" xmlns:p14="http://schemas.microsoft.com/office/powerpoint/2010/main" val="31166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8E1938-E26E-462B-9484-11E30E1751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None/>
            </a:pPr>
            <a:r>
              <a:rPr lang="en-US" dirty="0" smtClean="0"/>
              <a:t>1930- overhead projector- how many of you still have them in a back closet of your library at school? These things are almost 100 years old! </a:t>
            </a:r>
          </a:p>
          <a:p>
            <a:pPr>
              <a:buNone/>
            </a:pPr>
            <a:r>
              <a:rPr lang="en-US" dirty="0" smtClean="0"/>
              <a:t>1940- ballpoint pen- old but still relevant, its changing and evolving but it’s still has a purpose</a:t>
            </a:r>
          </a:p>
          <a:p>
            <a:pPr>
              <a:buNone/>
            </a:pPr>
            <a:r>
              <a:rPr lang="en-US" dirty="0" smtClean="0"/>
              <a:t>1950- headphones</a:t>
            </a:r>
          </a:p>
          <a:p>
            <a:pPr>
              <a:buNone/>
            </a:pPr>
            <a:r>
              <a:rPr lang="en-US" dirty="0" smtClean="0"/>
              <a:t>1951- videotapes- Break one of these out in a K-2 classroom and it’s very likely that they don’t know what it is. </a:t>
            </a:r>
          </a:p>
          <a:p>
            <a:pPr>
              <a:buNone/>
            </a:pPr>
            <a:r>
              <a:rPr lang="en-US" dirty="0" smtClean="0"/>
              <a:t>1959- photocopier</a:t>
            </a:r>
          </a:p>
          <a:p>
            <a:pPr>
              <a:buNone/>
            </a:pPr>
            <a:r>
              <a:rPr lang="en-US" dirty="0" smtClean="0"/>
              <a:t>1972- handheld calculator</a:t>
            </a:r>
          </a:p>
          <a:p>
            <a:pPr>
              <a:buNone/>
            </a:pPr>
            <a:r>
              <a:rPr lang="en-US" dirty="0" smtClean="0"/>
              <a:t>1980’s- everyday-use computers were introduced</a:t>
            </a:r>
          </a:p>
          <a:p>
            <a:pPr>
              <a:buNone/>
            </a:pPr>
            <a:r>
              <a:rPr lang="en-US" dirty="0" smtClean="0"/>
              <a:t>1981- first portable computers</a:t>
            </a:r>
          </a:p>
          <a:p>
            <a:pPr>
              <a:buNone/>
            </a:pPr>
            <a:r>
              <a:rPr lang="en-US" dirty="0" smtClean="0"/>
              <a:t>1985- Toshiba released the first mass-market consumer laptop- this changed the world and they way we work. No longer were we tied to a set location, we could work from almost anywhere. </a:t>
            </a:r>
          </a:p>
          <a:p>
            <a:pPr>
              <a:buNone/>
            </a:pPr>
            <a:r>
              <a:rPr lang="en-US" dirty="0" smtClean="0"/>
              <a:t>1990- World Wide Web was given life</a:t>
            </a:r>
          </a:p>
          <a:p>
            <a:pPr>
              <a:buNone/>
            </a:pPr>
            <a:r>
              <a:rPr lang="en-US" dirty="0" smtClean="0"/>
              <a:t>1993- commercial use of the internet- this really changed the way we work, lots of employers allow their employees to work from home. </a:t>
            </a:r>
          </a:p>
          <a:p>
            <a:pPr>
              <a:buNone/>
            </a:pPr>
            <a:r>
              <a:rPr lang="en-US" dirty="0" smtClean="0"/>
              <a:t>2009- 97% of classrooms had 1 or more computers – How many of you have five or more computers in your classrooms today? </a:t>
            </a:r>
          </a:p>
          <a:p>
            <a:pPr>
              <a:buNone/>
            </a:pPr>
            <a:r>
              <a:rPr lang="en-US" dirty="0" err="1" smtClean="0"/>
              <a:t>Smartboards</a:t>
            </a:r>
            <a:r>
              <a:rPr lang="en-US" dirty="0" smtClean="0"/>
              <a:t>, </a:t>
            </a:r>
            <a:r>
              <a:rPr lang="en-US" dirty="0" err="1" smtClean="0"/>
              <a:t>Elmos</a:t>
            </a:r>
            <a:r>
              <a:rPr lang="en-US" dirty="0" smtClean="0"/>
              <a:t>, </a:t>
            </a:r>
            <a:r>
              <a:rPr lang="en-US" dirty="0" err="1" smtClean="0"/>
              <a:t>promethan</a:t>
            </a:r>
            <a:r>
              <a:rPr lang="en-US" dirty="0" smtClean="0"/>
              <a:t> boards, clickers….  </a:t>
            </a:r>
          </a:p>
          <a:p>
            <a:pPr>
              <a:buNone/>
            </a:pPr>
            <a:r>
              <a:rPr lang="en-US" dirty="0" smtClean="0"/>
              <a:t>The face of education has always been changing and advancing. The difference is in the pace of which these things are happening. </a:t>
            </a:r>
          </a:p>
          <a:p>
            <a:endParaRPr lang="en-US" dirty="0"/>
          </a:p>
        </p:txBody>
      </p:sp>
      <p:sp>
        <p:nvSpPr>
          <p:cNvPr id="4" name="Slide Number Placeholder 3"/>
          <p:cNvSpPr>
            <a:spLocks noGrp="1"/>
          </p:cNvSpPr>
          <p:nvPr>
            <p:ph type="sldNum" sz="quarter" idx="10"/>
          </p:nvPr>
        </p:nvSpPr>
        <p:spPr/>
        <p:txBody>
          <a:bodyPr/>
          <a:lstStyle/>
          <a:p>
            <a:fld id="{DA8E1938-E26E-462B-9484-11E30E1751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evolution of technology,</a:t>
            </a:r>
            <a:r>
              <a:rPr lang="en-US" baseline="0" dirty="0" smtClean="0"/>
              <a:t> educational capabilities are growing and changing every day. As technology advances, our abilities grow by leaps and bounds, and without the knowledge of these changes and capabilities, an instructor has a good chance of being left behind. </a:t>
            </a:r>
            <a:endParaRPr lang="en-US" dirty="0"/>
          </a:p>
        </p:txBody>
      </p:sp>
      <p:sp>
        <p:nvSpPr>
          <p:cNvPr id="4" name="Slide Number Placeholder 3"/>
          <p:cNvSpPr>
            <a:spLocks noGrp="1"/>
          </p:cNvSpPr>
          <p:nvPr>
            <p:ph type="sldNum" sz="quarter" idx="10"/>
          </p:nvPr>
        </p:nvSpPr>
        <p:spPr/>
        <p:txBody>
          <a:bodyPr/>
          <a:lstStyle/>
          <a:p>
            <a:fld id="{DA8E1938-E26E-462B-9484-11E30E1751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a:t>
            </a:r>
            <a:r>
              <a:rPr lang="en-US" baseline="0" dirty="0" smtClean="0"/>
              <a:t> is the balance between the image we saw before and the one presented here. </a:t>
            </a:r>
          </a:p>
          <a:p>
            <a:r>
              <a:rPr lang="en-US" baseline="0" dirty="0" smtClean="0"/>
              <a:t>Our country has shown great growth in the past 150 years as education has evolved.  We can all think back on one teacher during our educational endeavors who has been a highly effective “old” school educator. Do we leave all the old stuff behind to make room for the blended learning? We have to blend the old school wisdoms that work with new school technologies to better meet the needs of our learners. Long gone are days of students sitting in individualized rows and everyone is working on the same thing at the same time. The images above are a little chaotic, I like to call it “organized chaos” as meaningful learning is taking place and deep discussions are </a:t>
            </a:r>
            <a:r>
              <a:rPr lang="en-US" baseline="0" dirty="0" err="1" smtClean="0"/>
              <a:t>occuring</a:t>
            </a:r>
            <a:r>
              <a:rPr lang="en-US" baseline="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E1938-E26E-462B-9484-11E30E1751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So where do I fit into all of this?</a:t>
            </a:r>
          </a:p>
          <a:p>
            <a:r>
              <a:rPr lang="en-US" dirty="0" smtClean="0"/>
              <a:t>I have the pictures</a:t>
            </a:r>
            <a:r>
              <a:rPr lang="en-US" baseline="0" dirty="0" smtClean="0"/>
              <a:t> of the class that transformed ME as an educator the class that taught me what authentic learning looked like and what blended learning really was. You see I had been using technology before with my clickers which eventually became </a:t>
            </a:r>
            <a:r>
              <a:rPr lang="en-US" baseline="0" dirty="0" err="1" smtClean="0"/>
              <a:t>Plickers</a:t>
            </a:r>
            <a:r>
              <a:rPr lang="en-US" baseline="0" dirty="0" smtClean="0"/>
              <a:t> and I used my Elmo and smart board ALL of the time so I thought I was accomplished on technology, you know those little boxes we all have to get checked as educators each year. But you see this group was DIFFERENT! They came to class asking about, breathing, and demanding more technology. So I knew that I had to change what I was doing, I had to change what I had been doing for years (without losing what I had been doing, because it worked) to meet these children where they were. So I set out to give them what they wanted and needed! </a:t>
            </a:r>
          </a:p>
          <a:p>
            <a:r>
              <a:rPr lang="en-US" baseline="0" dirty="0" smtClean="0"/>
              <a:t>The first thing I tried with them was seesaw, I didn’t know everything about the program, didn’t know anyone who had used the program, but I took a leap of faith and gave it a try. The other thing I did was I told my students I didn’t know much about the app, that I wouldn’t have all of the answers but we would learn together. If something didn’t work we would try our best to fix it/ figure it out and that we would be learning together. I told them we would </a:t>
            </a:r>
            <a:r>
              <a:rPr lang="en-US" baseline="0" dirty="0" err="1" smtClean="0"/>
              <a:t>plearn</a:t>
            </a:r>
            <a:r>
              <a:rPr lang="en-US" baseline="0" dirty="0" smtClean="0"/>
              <a:t> to familiarize ourselves with the app and how to use it, we would share with our friends the new things we learned… The looks on their faces when I explained this was priceless, they were so excited to try something new and different and they quite honestly couldn’t believe that I didn’t know what I was doing… and so we learned together. We went from answering a simple question about ourselves to recording readings and preparing questions for our peers to answer. We got to the point that peer feedback was more sought after than my feedback and eventually we invited the parents to join our digital classroom so they too could see all of the great things that were happening and provide comments and support for out scholars. It was a different way of learning and communicating but it was similar to what I had done in the past, it was just done in a different way. </a:t>
            </a:r>
            <a:endParaRPr lang="en-US" dirty="0"/>
          </a:p>
        </p:txBody>
      </p:sp>
      <p:sp>
        <p:nvSpPr>
          <p:cNvPr id="4" name="Slide Number Placeholder 3"/>
          <p:cNvSpPr>
            <a:spLocks noGrp="1"/>
          </p:cNvSpPr>
          <p:nvPr>
            <p:ph type="sldNum" sz="quarter" idx="10"/>
          </p:nvPr>
        </p:nvSpPr>
        <p:spPr/>
        <p:txBody>
          <a:bodyPr/>
          <a:lstStyle/>
          <a:p>
            <a:fld id="{DA8E1938-E26E-462B-9484-11E30E17517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 xmlns:p14="http://schemas.microsoft.com/office/powerpoint/2010/main" val="413009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8E1938-E26E-462B-9484-11E30E1751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8E1938-E26E-462B-9484-11E30E17517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0360" y="1808226"/>
            <a:ext cx="5650085" cy="91623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350360" y="2724455"/>
            <a:ext cx="5650085"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940925C7-1BBB-4F3B-9E27-8B03ADDD0333}"/>
              </a:ext>
            </a:extLst>
          </p:cNvPr>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6"/>
            <a:ext cx="2133600" cy="273844"/>
          </a:xfrm>
          <a:prstGeom prst="rect">
            <a:avLst/>
          </a:prstGeom>
        </p:spPr>
        <p:txBody>
          <a:bodyPr/>
          <a:lstStyle/>
          <a:p>
            <a:fld id="{425404F2-BE9A-4460-8815-8F645183555F}" type="datetimeFigureOut">
              <a:rPr lang="en-US" smtClean="0">
                <a:solidFill>
                  <a:prstClr val="black">
                    <a:tint val="75000"/>
                  </a:prstClr>
                </a:solidFill>
              </a:rPr>
              <a:pPr/>
              <a:t>6/10/2019</a:t>
            </a:fld>
            <a:endParaRPr lang="en-US">
              <a:solidFill>
                <a:prstClr val="black">
                  <a:tint val="75000"/>
                </a:prstClr>
              </a:solidFill>
            </a:endParaRPr>
          </a:p>
        </p:txBody>
      </p:sp>
      <p:sp>
        <p:nvSpPr>
          <p:cNvPr id="3" name="Footer Placeholder 2"/>
          <p:cNvSpPr>
            <a:spLocks noGrp="1"/>
          </p:cNvSpPr>
          <p:nvPr>
            <p:ph type="ftr" sz="quarter" idx="11"/>
          </p:nvPr>
        </p:nvSpPr>
        <p:spPr>
          <a:xfrm>
            <a:off x="3124201" y="4767266"/>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2" y="4767266"/>
            <a:ext cx="2133600" cy="273844"/>
          </a:xfrm>
          <a:prstGeom prst="rect">
            <a:avLst/>
          </a:prstGeom>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4" y="800100"/>
            <a:ext cx="3144069" cy="571500"/>
          </a:xfrm>
        </p:spPr>
        <p:txBody>
          <a:bodyPr>
            <a:noAutofit/>
          </a:bodyPr>
          <a:lstStyle>
            <a:lvl1pPr>
              <a:defRPr sz="2999" b="1"/>
            </a:lvl1pPr>
          </a:lstStyle>
          <a:p>
            <a:pPr lvl="0"/>
            <a:r>
              <a:rPr lang="en-US" dirty="0"/>
              <a:t>CLICK TO EDIT</a:t>
            </a:r>
          </a:p>
        </p:txBody>
      </p:sp>
      <p:sp>
        <p:nvSpPr>
          <p:cNvPr id="12" name="Content Placeholder 10"/>
          <p:cNvSpPr>
            <a:spLocks noGrp="1"/>
          </p:cNvSpPr>
          <p:nvPr>
            <p:ph sz="quarter" idx="14"/>
          </p:nvPr>
        </p:nvSpPr>
        <p:spPr>
          <a:xfrm>
            <a:off x="513294" y="1543050"/>
            <a:ext cx="3144069" cy="2857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0597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108200" cy="572644"/>
          </a:xfrm>
        </p:spPr>
        <p:txBody>
          <a:bodyPr>
            <a:normAutofit/>
          </a:bodyPr>
          <a:lstStyle>
            <a:lvl1pPr algn="l">
              <a:defRPr sz="3600">
                <a:solidFill>
                  <a:srgbClr val="00AA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873C0485-325E-470B-BBAE-7BB8B3E1FB7D}"/>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Blending Old School Wisdom with New School Technologies</a:t>
            </a:r>
            <a:endParaRPr lang="en-US" dirty="0"/>
          </a:p>
        </p:txBody>
      </p:sp>
    </p:spTree>
    <p:extLst>
      <p:ext uri="{BB962C8B-B14F-4D97-AF65-F5344CB8AC3E}">
        <p14:creationId xmlns=""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Technology </a:t>
            </a:r>
            <a:endParaRPr lang="en-US" dirty="0"/>
          </a:p>
        </p:txBody>
      </p:sp>
      <p:sp>
        <p:nvSpPr>
          <p:cNvPr id="3" name="Content Placeholder 2"/>
          <p:cNvSpPr>
            <a:spLocks noGrp="1"/>
          </p:cNvSpPr>
          <p:nvPr>
            <p:ph idx="1"/>
          </p:nvPr>
        </p:nvSpPr>
        <p:spPr>
          <a:xfrm>
            <a:off x="143555" y="1197405"/>
            <a:ext cx="8704185" cy="3817625"/>
          </a:xfrm>
          <a:solidFill>
            <a:schemeClr val="tx2">
              <a:lumMod val="75000"/>
            </a:schemeClr>
          </a:solidFill>
        </p:spPr>
        <p:txBody>
          <a:bodyPr>
            <a:normAutofit lnSpcReduction="10000"/>
          </a:bodyPr>
          <a:lstStyle/>
          <a:p>
            <a:pPr>
              <a:buNone/>
            </a:pPr>
            <a:r>
              <a:rPr lang="en-US" sz="1600" b="1" dirty="0" smtClean="0">
                <a:solidFill>
                  <a:schemeClr val="bg1"/>
                </a:solidFill>
                <a:latin typeface="BatangChe" pitchFamily="49" charset="-127"/>
                <a:ea typeface="BatangChe" pitchFamily="49" charset="-127"/>
              </a:rPr>
              <a:t>1930- overhead projector</a:t>
            </a:r>
          </a:p>
          <a:p>
            <a:pPr>
              <a:buNone/>
            </a:pPr>
            <a:r>
              <a:rPr lang="en-US" sz="1600" b="1" dirty="0" smtClean="0">
                <a:solidFill>
                  <a:schemeClr val="bg1"/>
                </a:solidFill>
                <a:latin typeface="BatangChe" pitchFamily="49" charset="-127"/>
                <a:ea typeface="BatangChe" pitchFamily="49" charset="-127"/>
              </a:rPr>
              <a:t>1940- ballpoint pen</a:t>
            </a:r>
          </a:p>
          <a:p>
            <a:pPr>
              <a:buNone/>
            </a:pPr>
            <a:r>
              <a:rPr lang="en-US" sz="1600" b="1" dirty="0" smtClean="0">
                <a:solidFill>
                  <a:schemeClr val="bg1"/>
                </a:solidFill>
                <a:latin typeface="BatangChe" pitchFamily="49" charset="-127"/>
                <a:ea typeface="BatangChe" pitchFamily="49" charset="-127"/>
              </a:rPr>
              <a:t>1950- headphones</a:t>
            </a:r>
          </a:p>
          <a:p>
            <a:pPr>
              <a:buNone/>
            </a:pPr>
            <a:r>
              <a:rPr lang="en-US" sz="1600" b="1" dirty="0" smtClean="0">
                <a:solidFill>
                  <a:schemeClr val="bg1"/>
                </a:solidFill>
                <a:latin typeface="BatangChe" pitchFamily="49" charset="-127"/>
                <a:ea typeface="BatangChe" pitchFamily="49" charset="-127"/>
              </a:rPr>
              <a:t>1951- video tapes</a:t>
            </a:r>
          </a:p>
          <a:p>
            <a:pPr>
              <a:buNone/>
            </a:pPr>
            <a:r>
              <a:rPr lang="en-US" sz="1600" b="1" dirty="0" smtClean="0">
                <a:solidFill>
                  <a:schemeClr val="bg1"/>
                </a:solidFill>
                <a:latin typeface="BatangChe" pitchFamily="49" charset="-127"/>
                <a:ea typeface="BatangChe" pitchFamily="49" charset="-127"/>
              </a:rPr>
              <a:t>1959- photocopier</a:t>
            </a:r>
          </a:p>
          <a:p>
            <a:pPr>
              <a:buNone/>
            </a:pPr>
            <a:r>
              <a:rPr lang="en-US" sz="1600" b="1" dirty="0" smtClean="0">
                <a:solidFill>
                  <a:schemeClr val="bg1"/>
                </a:solidFill>
                <a:latin typeface="BatangChe" pitchFamily="49" charset="-127"/>
                <a:ea typeface="BatangChe" pitchFamily="49" charset="-127"/>
              </a:rPr>
              <a:t>1972- handheld calculator</a:t>
            </a:r>
          </a:p>
          <a:p>
            <a:pPr>
              <a:buNone/>
            </a:pPr>
            <a:r>
              <a:rPr lang="en-US" sz="1600" b="1" dirty="0" smtClean="0">
                <a:solidFill>
                  <a:schemeClr val="bg1"/>
                </a:solidFill>
                <a:latin typeface="BatangChe" pitchFamily="49" charset="-127"/>
                <a:ea typeface="BatangChe" pitchFamily="49" charset="-127"/>
              </a:rPr>
              <a:t>1980’s- everyday-use computers were introduced</a:t>
            </a:r>
          </a:p>
          <a:p>
            <a:pPr>
              <a:buNone/>
            </a:pPr>
            <a:r>
              <a:rPr lang="en-US" sz="1600" b="1" dirty="0" smtClean="0">
                <a:solidFill>
                  <a:schemeClr val="bg1"/>
                </a:solidFill>
                <a:latin typeface="BatangChe" pitchFamily="49" charset="-127"/>
                <a:ea typeface="BatangChe" pitchFamily="49" charset="-127"/>
              </a:rPr>
              <a:t>1981- first portable computers</a:t>
            </a:r>
          </a:p>
          <a:p>
            <a:pPr>
              <a:buNone/>
            </a:pPr>
            <a:r>
              <a:rPr lang="en-US" sz="1600" b="1" dirty="0" smtClean="0">
                <a:solidFill>
                  <a:schemeClr val="bg1"/>
                </a:solidFill>
                <a:latin typeface="BatangChe" pitchFamily="49" charset="-127"/>
                <a:ea typeface="BatangChe" pitchFamily="49" charset="-127"/>
              </a:rPr>
              <a:t>1985- Toshiba released the first mass-market consumer laptop</a:t>
            </a:r>
          </a:p>
          <a:p>
            <a:pPr>
              <a:buNone/>
            </a:pPr>
            <a:r>
              <a:rPr lang="en-US" sz="1600" b="1" dirty="0" smtClean="0">
                <a:solidFill>
                  <a:schemeClr val="bg1"/>
                </a:solidFill>
                <a:latin typeface="BatangChe" pitchFamily="49" charset="-127"/>
                <a:ea typeface="BatangChe" pitchFamily="49" charset="-127"/>
              </a:rPr>
              <a:t>1990- World Wide Web was given life</a:t>
            </a:r>
          </a:p>
          <a:p>
            <a:pPr>
              <a:buNone/>
            </a:pPr>
            <a:r>
              <a:rPr lang="en-US" sz="1600" b="1" dirty="0" smtClean="0">
                <a:solidFill>
                  <a:schemeClr val="bg1"/>
                </a:solidFill>
                <a:latin typeface="BatangChe" pitchFamily="49" charset="-127"/>
                <a:ea typeface="BatangChe" pitchFamily="49" charset="-127"/>
              </a:rPr>
              <a:t>1993- commercial use of the internet</a:t>
            </a:r>
          </a:p>
          <a:p>
            <a:pPr>
              <a:buNone/>
            </a:pPr>
            <a:r>
              <a:rPr lang="en-US" sz="1600" b="1" dirty="0" smtClean="0">
                <a:solidFill>
                  <a:schemeClr val="bg1"/>
                </a:solidFill>
                <a:latin typeface="BatangChe" pitchFamily="49" charset="-127"/>
                <a:ea typeface="BatangChe" pitchFamily="49" charset="-127"/>
              </a:rPr>
              <a:t>2009- 97% of classrooms had 1 or more computers </a:t>
            </a:r>
          </a:p>
          <a:p>
            <a:pPr>
              <a:buNone/>
            </a:pPr>
            <a:r>
              <a:rPr lang="en-US" sz="1600" b="1" dirty="0" smtClean="0">
                <a:solidFill>
                  <a:schemeClr val="bg1"/>
                </a:solidFill>
                <a:latin typeface="BatangChe" pitchFamily="49" charset="-127"/>
                <a:ea typeface="BatangChe" pitchFamily="49" charset="-127"/>
              </a:rPr>
              <a:t>Smart boards, </a:t>
            </a:r>
            <a:r>
              <a:rPr lang="en-US" sz="1600" b="1" dirty="0" err="1" smtClean="0">
                <a:solidFill>
                  <a:schemeClr val="bg1"/>
                </a:solidFill>
                <a:latin typeface="BatangChe" pitchFamily="49" charset="-127"/>
                <a:ea typeface="BatangChe" pitchFamily="49" charset="-127"/>
              </a:rPr>
              <a:t>Elmos</a:t>
            </a:r>
            <a:r>
              <a:rPr lang="en-US" sz="1600" b="1" dirty="0" smtClean="0">
                <a:solidFill>
                  <a:schemeClr val="bg1"/>
                </a:solidFill>
                <a:latin typeface="BatangChe" pitchFamily="49" charset="-127"/>
                <a:ea typeface="BatangChe" pitchFamily="49" charset="-127"/>
              </a:rPr>
              <a:t>, Promethean Boards, Clickers… </a:t>
            </a:r>
          </a:p>
          <a:p>
            <a:pPr>
              <a:buNone/>
            </a:pP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Slide Title</a:t>
            </a:r>
            <a:endParaRPr lang="en-US" dirty="0"/>
          </a:p>
        </p:txBody>
      </p:sp>
      <p:sp>
        <p:nvSpPr>
          <p:cNvPr id="3" name="Content Placeholder 2"/>
          <p:cNvSpPr>
            <a:spLocks noGrp="1"/>
          </p:cNvSpPr>
          <p:nvPr>
            <p:ph idx="1"/>
          </p:nvPr>
        </p:nvSpPr>
        <p:spPr/>
        <p:txBody>
          <a:bodyPr/>
          <a:lstStyle/>
          <a:p>
            <a:r>
              <a:rPr lang="en-US"/>
              <a:t>Make Effective Presentations</a:t>
            </a:r>
          </a:p>
          <a:p>
            <a:r>
              <a:rPr lang="en-US"/>
              <a:t>Using Awesome Backgrounds</a:t>
            </a:r>
          </a:p>
          <a:p>
            <a:r>
              <a:rPr lang="en-US"/>
              <a:t>Engage your Audience</a:t>
            </a:r>
          </a:p>
          <a:p>
            <a:r>
              <a:rPr lang="en-US"/>
              <a:t>Capture Audience Attention</a:t>
            </a:r>
          </a:p>
          <a:p>
            <a:endParaRPr lang="en-US"/>
          </a:p>
          <a:p>
            <a:endParaRPr lang="en-US" dirty="0"/>
          </a:p>
        </p:txBody>
      </p:sp>
      <p:pic>
        <p:nvPicPr>
          <p:cNvPr id="4" name="Picture 4" descr="9419e"/>
          <p:cNvPicPr>
            <a:picLocks noChangeAspect="1" noChangeArrowheads="1"/>
          </p:cNvPicPr>
          <p:nvPr/>
        </p:nvPicPr>
        <p:blipFill>
          <a:blip r:embed="rId3" cstate="print"/>
          <a:srcRect/>
          <a:stretch>
            <a:fillRect/>
          </a:stretch>
        </p:blipFill>
        <p:spPr bwMode="auto">
          <a:xfrm>
            <a:off x="0" y="0"/>
            <a:ext cx="9144000" cy="50150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Classrooms of Tomorrow</a:t>
            </a:r>
            <a:endParaRPr lang="en-US" dirty="0"/>
          </a:p>
        </p:txBody>
      </p:sp>
      <p:pic>
        <p:nvPicPr>
          <p:cNvPr id="1027" name="Picture 3" descr="C:\Users\student15\Downloads\IMG-0872.JPG"/>
          <p:cNvPicPr>
            <a:picLocks noChangeAspect="1" noChangeArrowheads="1"/>
          </p:cNvPicPr>
          <p:nvPr/>
        </p:nvPicPr>
        <p:blipFill>
          <a:blip r:embed="rId3" cstate="print"/>
          <a:srcRect/>
          <a:stretch>
            <a:fillRect/>
          </a:stretch>
        </p:blipFill>
        <p:spPr bwMode="auto">
          <a:xfrm>
            <a:off x="-2223517" y="2724455"/>
            <a:ext cx="4447033" cy="3335275"/>
          </a:xfrm>
          <a:prstGeom prst="rect">
            <a:avLst/>
          </a:prstGeom>
          <a:noFill/>
        </p:spPr>
      </p:pic>
      <p:pic>
        <p:nvPicPr>
          <p:cNvPr id="1028" name="Picture 4" descr="C:\Users\student15\Downloads\IMG-1874.JPG"/>
          <p:cNvPicPr>
            <a:picLocks noChangeAspect="1" noChangeArrowheads="1"/>
          </p:cNvPicPr>
          <p:nvPr/>
        </p:nvPicPr>
        <p:blipFill>
          <a:blip r:embed="rId4" cstate="print"/>
          <a:srcRect/>
          <a:stretch>
            <a:fillRect/>
          </a:stretch>
        </p:blipFill>
        <p:spPr bwMode="auto">
          <a:xfrm rot="1460910">
            <a:off x="6177140" y="1483807"/>
            <a:ext cx="2990260" cy="3987013"/>
          </a:xfrm>
          <a:prstGeom prst="rect">
            <a:avLst/>
          </a:prstGeom>
          <a:noFill/>
        </p:spPr>
      </p:pic>
      <p:pic>
        <p:nvPicPr>
          <p:cNvPr id="1029" name="Picture 5" descr="C:\Users\student15\Downloads\IMG-5529.JPG"/>
          <p:cNvPicPr>
            <a:picLocks noChangeAspect="1" noChangeArrowheads="1"/>
          </p:cNvPicPr>
          <p:nvPr/>
        </p:nvPicPr>
        <p:blipFill>
          <a:blip r:embed="rId5" cstate="print"/>
          <a:srcRect/>
          <a:stretch>
            <a:fillRect/>
          </a:stretch>
        </p:blipFill>
        <p:spPr bwMode="auto">
          <a:xfrm>
            <a:off x="3808475" y="891995"/>
            <a:ext cx="3188629" cy="4251505"/>
          </a:xfrm>
          <a:prstGeom prst="rect">
            <a:avLst/>
          </a:prstGeom>
          <a:noFill/>
        </p:spPr>
      </p:pic>
      <p:pic>
        <p:nvPicPr>
          <p:cNvPr id="1026" name="Picture 2" descr="C:\Users\student15\Downloads\IMG-0870.JPG"/>
          <p:cNvPicPr>
            <a:picLocks noChangeAspect="1" noChangeArrowheads="1"/>
          </p:cNvPicPr>
          <p:nvPr/>
        </p:nvPicPr>
        <p:blipFill>
          <a:blip r:embed="rId6" cstate="print"/>
          <a:srcRect/>
          <a:stretch>
            <a:fillRect/>
          </a:stretch>
        </p:blipFill>
        <p:spPr bwMode="auto">
          <a:xfrm rot="20290152">
            <a:off x="1014729" y="295549"/>
            <a:ext cx="3388143" cy="4517525"/>
          </a:xfrm>
          <a:prstGeom prst="rect">
            <a:avLst/>
          </a:prstGeom>
          <a:noFill/>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9050589_1807972089517709_2188121387309203456_n.jpg"/>
          <p:cNvPicPr>
            <a:picLocks noChangeAspect="1"/>
          </p:cNvPicPr>
          <p:nvPr/>
        </p:nvPicPr>
        <p:blipFill>
          <a:blip r:embed="rId3" cstate="print"/>
          <a:stretch>
            <a:fillRect/>
          </a:stretch>
        </p:blipFill>
        <p:spPr>
          <a:xfrm rot="1087713">
            <a:off x="5343889" y="136834"/>
            <a:ext cx="3567562" cy="3567562"/>
          </a:xfrm>
          <a:prstGeom prst="rect">
            <a:avLst/>
          </a:prstGeom>
        </p:spPr>
      </p:pic>
      <p:pic>
        <p:nvPicPr>
          <p:cNvPr id="6" name="Picture 5" descr="18948233_1287517124694360_3081176368117972992_n(1).jpg"/>
          <p:cNvPicPr>
            <a:picLocks noChangeAspect="1"/>
          </p:cNvPicPr>
          <p:nvPr/>
        </p:nvPicPr>
        <p:blipFill>
          <a:blip r:embed="rId4" cstate="print"/>
          <a:stretch>
            <a:fillRect/>
          </a:stretch>
        </p:blipFill>
        <p:spPr>
          <a:xfrm rot="20611106">
            <a:off x="1431252" y="298348"/>
            <a:ext cx="4320978" cy="4320978"/>
          </a:xfrm>
          <a:prstGeom prst="rect">
            <a:avLst/>
          </a:prstGeom>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xmlns="" id="{2541AC3B-91D4-7845-A385-01D4BECC68A1}"/>
              </a:ext>
            </a:extLst>
          </p:cNvPr>
          <p:cNvSpPr txBox="1">
            <a:spLocks/>
          </p:cNvSpPr>
          <p:nvPr/>
        </p:nvSpPr>
        <p:spPr>
          <a:xfrm>
            <a:off x="0" y="789177"/>
            <a:ext cx="9029700" cy="402728"/>
          </a:xfrm>
          <a:prstGeom prst="rect">
            <a:avLst/>
          </a:prstGeom>
        </p:spPr>
        <p:txBody>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pPr algn="ctr"/>
            <a:r>
              <a:rPr lang="en-US" sz="2550" dirty="0">
                <a:effectLst>
                  <a:outerShdw blurRad="38100" dist="38100" dir="2700000" algn="tl">
                    <a:srgbClr val="000000">
                      <a:alpha val="43137"/>
                    </a:srgbClr>
                  </a:outerShdw>
                </a:effectLst>
                <a:latin typeface="Candara" pitchFamily="34" charset="0"/>
              </a:rPr>
              <a:t>Transitioning from Traditional to Modern Learning Environments</a:t>
            </a:r>
          </a:p>
        </p:txBody>
      </p:sp>
      <p:grpSp>
        <p:nvGrpSpPr>
          <p:cNvPr id="2" name="Group 27">
            <a:extLst>
              <a:ext uri="{FF2B5EF4-FFF2-40B4-BE49-F238E27FC236}">
                <a16:creationId xmlns:a16="http://schemas.microsoft.com/office/drawing/2014/main" xmlns="" id="{0C485AC4-8EB7-DB48-8E4A-CA7509AC0AE3}"/>
              </a:ext>
            </a:extLst>
          </p:cNvPr>
          <p:cNvGrpSpPr/>
          <p:nvPr/>
        </p:nvGrpSpPr>
        <p:grpSpPr>
          <a:xfrm>
            <a:off x="0" y="4286246"/>
            <a:ext cx="9144000" cy="306648"/>
            <a:chOff x="0" y="6434667"/>
            <a:chExt cx="12192000" cy="605724"/>
          </a:xfrm>
          <a:solidFill>
            <a:schemeClr val="accent6">
              <a:lumMod val="20000"/>
              <a:lumOff val="80000"/>
            </a:schemeClr>
          </a:solidFill>
        </p:grpSpPr>
        <p:sp>
          <p:nvSpPr>
            <p:cNvPr id="10" name="Rectangle 9">
              <a:extLst>
                <a:ext uri="{FF2B5EF4-FFF2-40B4-BE49-F238E27FC236}">
                  <a16:creationId xmlns:a16="http://schemas.microsoft.com/office/drawing/2014/main" xmlns="" id="{BD44EBB2-0DB5-354B-854A-94AECD51B3BA}"/>
                </a:ext>
              </a:extLst>
            </p:cNvPr>
            <p:cNvSpPr/>
            <p:nvPr/>
          </p:nvSpPr>
          <p:spPr>
            <a:xfrm>
              <a:off x="0" y="6434667"/>
              <a:ext cx="12192000" cy="423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AC7D580-96B2-E14F-9880-A1597AEDFBE9}"/>
                </a:ext>
              </a:extLst>
            </p:cNvPr>
            <p:cNvSpPr txBox="1"/>
            <p:nvPr/>
          </p:nvSpPr>
          <p:spPr>
            <a:xfrm>
              <a:off x="8462189" y="6447637"/>
              <a:ext cx="3729811" cy="592754"/>
            </a:xfrm>
            <a:prstGeom prst="rect">
              <a:avLst/>
            </a:prstGeom>
            <a:grpFill/>
          </p:spPr>
          <p:txBody>
            <a:bodyPr wrap="square" rtlCol="0">
              <a:spAutoFit/>
            </a:bodyPr>
            <a:lstStyle/>
            <a:p>
              <a:pPr algn="r"/>
              <a:r>
                <a:rPr lang="en-US" sz="1350" dirty="0">
                  <a:solidFill>
                    <a:schemeClr val="bg1">
                      <a:lumMod val="50000"/>
                    </a:schemeClr>
                  </a:solidFill>
                  <a:latin typeface="Candara" pitchFamily="34" charset="0"/>
                </a:rPr>
                <a:t>Vance County Schools</a:t>
              </a:r>
              <a:endParaRPr lang="en-US" sz="1350" b="1" dirty="0">
                <a:solidFill>
                  <a:schemeClr val="bg1">
                    <a:lumMod val="50000"/>
                  </a:schemeClr>
                </a:solidFill>
                <a:latin typeface="Candara" pitchFamily="34" charset="0"/>
              </a:endParaRPr>
            </a:p>
          </p:txBody>
        </p:sp>
      </p:grpSp>
      <p:pic>
        <p:nvPicPr>
          <p:cNvPr id="12" name="Picture 11" descr="oie_transparent (28).png">
            <a:extLst>
              <a:ext uri="{FF2B5EF4-FFF2-40B4-BE49-F238E27FC236}">
                <a16:creationId xmlns:a16="http://schemas.microsoft.com/office/drawing/2014/main" xmlns="" id="{B30172FE-D381-D340-9514-E33B0DEDC680}"/>
              </a:ext>
            </a:extLst>
          </p:cNvPr>
          <p:cNvPicPr>
            <a:picLocks noChangeAspect="1"/>
          </p:cNvPicPr>
          <p:nvPr/>
        </p:nvPicPr>
        <p:blipFill>
          <a:blip r:embed="rId3" cstate="print"/>
          <a:stretch>
            <a:fillRect/>
          </a:stretch>
        </p:blipFill>
        <p:spPr>
          <a:xfrm>
            <a:off x="0" y="3735580"/>
            <a:ext cx="1517898" cy="1407920"/>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xmlns="" id="{6B16CFD5-E144-D149-A1F1-02251153481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297706"/>
            <a:ext cx="9144000" cy="2548089"/>
          </a:xfrm>
          <a:prstGeom prst="rect">
            <a:avLst/>
          </a:prstGeom>
        </p:spPr>
      </p:pic>
    </p:spTree>
    <p:extLst>
      <p:ext uri="{BB962C8B-B14F-4D97-AF65-F5344CB8AC3E}">
        <p14:creationId xmlns="" xmlns:p14="http://schemas.microsoft.com/office/powerpoint/2010/main" val="3045674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Slide Title</a:t>
            </a:r>
          </a:p>
        </p:txBody>
      </p:sp>
      <p:pic>
        <p:nvPicPr>
          <p:cNvPr id="10" name="Picture 9" descr="keynote 3.jpg"/>
          <p:cNvPicPr>
            <a:picLocks noChangeAspect="1"/>
          </p:cNvPicPr>
          <p:nvPr/>
        </p:nvPicPr>
        <p:blipFill>
          <a:blip r:embed="rId3" cstate="print"/>
          <a:stretch>
            <a:fillRect/>
          </a:stretch>
        </p:blipFill>
        <p:spPr>
          <a:xfrm>
            <a:off x="754375" y="1376362"/>
            <a:ext cx="6566315" cy="4818522"/>
          </a:xfrm>
          <a:prstGeom prst="rect">
            <a:avLst/>
          </a:prstGeom>
        </p:spPr>
      </p:pic>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7" name="Picture 6" descr="keynote 4.jpg"/>
          <p:cNvPicPr>
            <a:picLocks noChangeAspect="1"/>
          </p:cNvPicPr>
          <p:nvPr/>
        </p:nvPicPr>
        <p:blipFill>
          <a:blip r:embed="rId3" cstate="print"/>
          <a:stretch>
            <a:fillRect/>
          </a:stretch>
        </p:blipFill>
        <p:spPr>
          <a:xfrm>
            <a:off x="2281425" y="1044700"/>
            <a:ext cx="3972957" cy="39729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On-screen Show (16:9)</PresentationFormat>
  <Paragraphs>52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Blending Old School Wisdom with New School Technologies</vt:lpstr>
      <vt:lpstr>History of Technology </vt:lpstr>
      <vt:lpstr>Slide Title</vt:lpstr>
      <vt:lpstr>Classrooms of Tomorrow</vt:lpstr>
      <vt:lpstr>Slide 5</vt:lpstr>
      <vt:lpstr>Slide 6</vt:lpstr>
      <vt:lpstr>Slide Title</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2017-07-12T15:33:23Z</dcterms:created>
  <dcterms:modified xsi:type="dcterms:W3CDTF">2019-06-11T03:16:28Z</dcterms:modified>
</cp:coreProperties>
</file>